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264" r:id="rId4"/>
    <p:sldId id="262" r:id="rId5"/>
    <p:sldId id="257" r:id="rId6"/>
    <p:sldId id="267" r:id="rId7"/>
    <p:sldId id="259" r:id="rId8"/>
    <p:sldId id="258" r:id="rId9"/>
    <p:sldId id="260" r:id="rId10"/>
    <p:sldId id="261" r:id="rId11"/>
    <p:sldId id="272" r:id="rId12"/>
    <p:sldId id="271" r:id="rId13"/>
    <p:sldId id="265"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3"/>
  </p:normalViewPr>
  <p:slideViewPr>
    <p:cSldViewPr>
      <p:cViewPr varScale="1">
        <p:scale>
          <a:sx n="117" d="100"/>
          <a:sy n="117" d="100"/>
        </p:scale>
        <p:origin x="28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B117A-DB2E-4178-BB99-39012674F13E}" type="datetimeFigureOut">
              <a:rPr lang="en-GB" smtClean="0"/>
              <a:t>06/10/2019</a:t>
            </a:fld>
            <a:endParaRPr lang="en-GB"/>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7DD57-4684-494B-BFB9-C519FAC64107}" type="slidenum">
              <a:rPr lang="en-GB" smtClean="0"/>
              <a:t>‹#›</a:t>
            </a:fld>
            <a:endParaRPr lang="en-GB"/>
          </a:p>
        </p:txBody>
      </p:sp>
    </p:spTree>
    <p:extLst>
      <p:ext uri="{BB962C8B-B14F-4D97-AF65-F5344CB8AC3E}">
        <p14:creationId xmlns:p14="http://schemas.microsoft.com/office/powerpoint/2010/main" val="2875516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East Riding Museum</a:t>
            </a:r>
          </a:p>
          <a:p>
            <a:endParaRPr lang="en-GB" dirty="0"/>
          </a:p>
        </p:txBody>
      </p:sp>
      <p:sp>
        <p:nvSpPr>
          <p:cNvPr id="4" name="Foliennummernplatzhalter 3"/>
          <p:cNvSpPr>
            <a:spLocks noGrp="1"/>
          </p:cNvSpPr>
          <p:nvPr>
            <p:ph type="sldNum" sz="quarter" idx="10"/>
          </p:nvPr>
        </p:nvSpPr>
        <p:spPr/>
        <p:txBody>
          <a:bodyPr/>
          <a:lstStyle/>
          <a:p>
            <a:fld id="{ABF7DD57-4684-494B-BFB9-C519FAC64107}" type="slidenum">
              <a:rPr lang="en-GB" smtClean="0"/>
              <a:t>1</a:t>
            </a:fld>
            <a:endParaRPr lang="en-GB"/>
          </a:p>
        </p:txBody>
      </p:sp>
    </p:spTree>
    <p:extLst>
      <p:ext uri="{BB962C8B-B14F-4D97-AF65-F5344CB8AC3E}">
        <p14:creationId xmlns:p14="http://schemas.microsoft.com/office/powerpoint/2010/main" val="1355658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Courtesy Trustees of the British Museum</a:t>
            </a:r>
          </a:p>
          <a:p>
            <a:endParaRPr lang="en-GB" dirty="0"/>
          </a:p>
        </p:txBody>
      </p:sp>
      <p:sp>
        <p:nvSpPr>
          <p:cNvPr id="4" name="Foliennummernplatzhalter 3"/>
          <p:cNvSpPr>
            <a:spLocks noGrp="1"/>
          </p:cNvSpPr>
          <p:nvPr>
            <p:ph type="sldNum" sz="quarter" idx="10"/>
          </p:nvPr>
        </p:nvSpPr>
        <p:spPr/>
        <p:txBody>
          <a:bodyPr/>
          <a:lstStyle/>
          <a:p>
            <a:fld id="{ABF7DD57-4684-494B-BFB9-C519FAC64107}" type="slidenum">
              <a:rPr lang="en-GB" smtClean="0"/>
              <a:t>13</a:t>
            </a:fld>
            <a:endParaRPr lang="en-GB"/>
          </a:p>
        </p:txBody>
      </p:sp>
    </p:spTree>
    <p:extLst>
      <p:ext uri="{BB962C8B-B14F-4D97-AF65-F5344CB8AC3E}">
        <p14:creationId xmlns:p14="http://schemas.microsoft.com/office/powerpoint/2010/main" val="3406689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Right: © Courtesy Trustees of the British Museum. Left, copyright National Museums Liverpool.</a:t>
            </a:r>
            <a:endParaRPr lang="en-GB" dirty="0"/>
          </a:p>
        </p:txBody>
      </p:sp>
      <p:sp>
        <p:nvSpPr>
          <p:cNvPr id="4" name="Foliennummernplatzhalter 3"/>
          <p:cNvSpPr>
            <a:spLocks noGrp="1"/>
          </p:cNvSpPr>
          <p:nvPr>
            <p:ph type="sldNum" sz="quarter" idx="10"/>
          </p:nvPr>
        </p:nvSpPr>
        <p:spPr/>
        <p:txBody>
          <a:bodyPr/>
          <a:lstStyle/>
          <a:p>
            <a:fld id="{ABF7DD57-4684-494B-BFB9-C519FAC64107}" type="slidenum">
              <a:rPr lang="en-GB" smtClean="0"/>
              <a:t>14</a:t>
            </a:fld>
            <a:endParaRPr lang="en-GB"/>
          </a:p>
        </p:txBody>
      </p:sp>
    </p:spTree>
    <p:extLst>
      <p:ext uri="{BB962C8B-B14F-4D97-AF65-F5344CB8AC3E}">
        <p14:creationId xmlns:p14="http://schemas.microsoft.com/office/powerpoint/2010/main" val="202269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East Riding Museum</a:t>
            </a:r>
          </a:p>
          <a:p>
            <a:endParaRPr lang="en-GB" dirty="0"/>
          </a:p>
        </p:txBody>
      </p:sp>
      <p:sp>
        <p:nvSpPr>
          <p:cNvPr id="4" name="Foliennummernplatzhalter 3"/>
          <p:cNvSpPr>
            <a:spLocks noGrp="1"/>
          </p:cNvSpPr>
          <p:nvPr>
            <p:ph type="sldNum" sz="quarter" idx="10"/>
          </p:nvPr>
        </p:nvSpPr>
        <p:spPr/>
        <p:txBody>
          <a:bodyPr/>
          <a:lstStyle/>
          <a:p>
            <a:fld id="{ABF7DD57-4684-494B-BFB9-C519FAC64107}" type="slidenum">
              <a:rPr lang="en-GB" smtClean="0"/>
              <a:t>2</a:t>
            </a:fld>
            <a:endParaRPr lang="en-GB"/>
          </a:p>
        </p:txBody>
      </p:sp>
    </p:spTree>
    <p:extLst>
      <p:ext uri="{BB962C8B-B14F-4D97-AF65-F5344CB8AC3E}">
        <p14:creationId xmlns:p14="http://schemas.microsoft.com/office/powerpoint/2010/main" val="127713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Courtesy Trustees of the British Museum</a:t>
            </a:r>
          </a:p>
          <a:p>
            <a:endParaRPr lang="en-GB" dirty="0"/>
          </a:p>
        </p:txBody>
      </p:sp>
      <p:sp>
        <p:nvSpPr>
          <p:cNvPr id="4" name="Foliennummernplatzhalter 3"/>
          <p:cNvSpPr>
            <a:spLocks noGrp="1"/>
          </p:cNvSpPr>
          <p:nvPr>
            <p:ph type="sldNum" sz="quarter" idx="10"/>
          </p:nvPr>
        </p:nvSpPr>
        <p:spPr/>
        <p:txBody>
          <a:bodyPr/>
          <a:lstStyle/>
          <a:p>
            <a:fld id="{ABF7DD57-4684-494B-BFB9-C519FAC64107}" type="slidenum">
              <a:rPr lang="en-GB" smtClean="0"/>
              <a:t>4</a:t>
            </a:fld>
            <a:endParaRPr lang="en-GB"/>
          </a:p>
        </p:txBody>
      </p:sp>
    </p:spTree>
    <p:extLst>
      <p:ext uri="{BB962C8B-B14F-4D97-AF65-F5344CB8AC3E}">
        <p14:creationId xmlns:p14="http://schemas.microsoft.com/office/powerpoint/2010/main" val="189983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Courtesy Trustees  of the British Museum</a:t>
            </a:r>
          </a:p>
          <a:p>
            <a:endParaRPr lang="en-GB" dirty="0"/>
          </a:p>
        </p:txBody>
      </p:sp>
      <p:sp>
        <p:nvSpPr>
          <p:cNvPr id="4" name="Foliennummernplatzhalter 3"/>
          <p:cNvSpPr>
            <a:spLocks noGrp="1"/>
          </p:cNvSpPr>
          <p:nvPr>
            <p:ph type="sldNum" sz="quarter" idx="10"/>
          </p:nvPr>
        </p:nvSpPr>
        <p:spPr/>
        <p:txBody>
          <a:bodyPr/>
          <a:lstStyle/>
          <a:p>
            <a:fld id="{ABF7DD57-4684-494B-BFB9-C519FAC64107}" type="slidenum">
              <a:rPr lang="en-GB" smtClean="0"/>
              <a:t>5</a:t>
            </a:fld>
            <a:endParaRPr lang="en-GB"/>
          </a:p>
        </p:txBody>
      </p:sp>
    </p:spTree>
    <p:extLst>
      <p:ext uri="{BB962C8B-B14F-4D97-AF65-F5344CB8AC3E}">
        <p14:creationId xmlns:p14="http://schemas.microsoft.com/office/powerpoint/2010/main" val="264680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Courtesy  Trustees of the British museum</a:t>
            </a:r>
          </a:p>
          <a:p>
            <a:endParaRPr lang="en-GB" dirty="0"/>
          </a:p>
        </p:txBody>
      </p:sp>
      <p:sp>
        <p:nvSpPr>
          <p:cNvPr id="4" name="Foliennummernplatzhalter 3"/>
          <p:cNvSpPr>
            <a:spLocks noGrp="1"/>
          </p:cNvSpPr>
          <p:nvPr>
            <p:ph type="sldNum" sz="quarter" idx="10"/>
          </p:nvPr>
        </p:nvSpPr>
        <p:spPr/>
        <p:txBody>
          <a:bodyPr/>
          <a:lstStyle/>
          <a:p>
            <a:fld id="{ABF7DD57-4684-494B-BFB9-C519FAC64107}" type="slidenum">
              <a:rPr lang="en-GB" smtClean="0"/>
              <a:t>7</a:t>
            </a:fld>
            <a:endParaRPr lang="en-GB"/>
          </a:p>
        </p:txBody>
      </p:sp>
    </p:spTree>
    <p:extLst>
      <p:ext uri="{BB962C8B-B14F-4D97-AF65-F5344CB8AC3E}">
        <p14:creationId xmlns:p14="http://schemas.microsoft.com/office/powerpoint/2010/main" val="3706477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Courtesy Trustees of the British Museum</a:t>
            </a:r>
          </a:p>
          <a:p>
            <a:endParaRPr lang="en-GB" dirty="0"/>
          </a:p>
        </p:txBody>
      </p:sp>
      <p:sp>
        <p:nvSpPr>
          <p:cNvPr id="4" name="Foliennummernplatzhalter 3"/>
          <p:cNvSpPr>
            <a:spLocks noGrp="1"/>
          </p:cNvSpPr>
          <p:nvPr>
            <p:ph type="sldNum" sz="quarter" idx="10"/>
          </p:nvPr>
        </p:nvSpPr>
        <p:spPr/>
        <p:txBody>
          <a:bodyPr/>
          <a:lstStyle/>
          <a:p>
            <a:fld id="{ABF7DD57-4684-494B-BFB9-C519FAC64107}" type="slidenum">
              <a:rPr lang="en-GB" smtClean="0"/>
              <a:t>8</a:t>
            </a:fld>
            <a:endParaRPr lang="en-GB"/>
          </a:p>
        </p:txBody>
      </p:sp>
    </p:spTree>
    <p:extLst>
      <p:ext uri="{BB962C8B-B14F-4D97-AF65-F5344CB8AC3E}">
        <p14:creationId xmlns:p14="http://schemas.microsoft.com/office/powerpoint/2010/main" val="340981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Courtesy  Trustees of the British Museum</a:t>
            </a:r>
          </a:p>
          <a:p>
            <a:endParaRPr lang="en-GB" dirty="0"/>
          </a:p>
        </p:txBody>
      </p:sp>
      <p:sp>
        <p:nvSpPr>
          <p:cNvPr id="4" name="Foliennummernplatzhalter 3"/>
          <p:cNvSpPr>
            <a:spLocks noGrp="1"/>
          </p:cNvSpPr>
          <p:nvPr>
            <p:ph type="sldNum" sz="quarter" idx="10"/>
          </p:nvPr>
        </p:nvSpPr>
        <p:spPr/>
        <p:txBody>
          <a:bodyPr/>
          <a:lstStyle/>
          <a:p>
            <a:fld id="{ABF7DD57-4684-494B-BFB9-C519FAC64107}" type="slidenum">
              <a:rPr lang="en-GB" smtClean="0"/>
              <a:t>9</a:t>
            </a:fld>
            <a:endParaRPr lang="en-GB"/>
          </a:p>
        </p:txBody>
      </p:sp>
    </p:spTree>
    <p:extLst>
      <p:ext uri="{BB962C8B-B14F-4D97-AF65-F5344CB8AC3E}">
        <p14:creationId xmlns:p14="http://schemas.microsoft.com/office/powerpoint/2010/main" val="3122537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 ©</a:t>
            </a:r>
            <a:r>
              <a:rPr lang="en-GB" sz="1200" dirty="0" err="1"/>
              <a:t>warlordgames</a:t>
            </a:r>
            <a:endParaRPr lang="en-GB" sz="1200" dirty="0"/>
          </a:p>
          <a:p>
            <a:endParaRPr lang="en-GB" dirty="0"/>
          </a:p>
        </p:txBody>
      </p:sp>
      <p:sp>
        <p:nvSpPr>
          <p:cNvPr id="4" name="Foliennummernplatzhalter 3"/>
          <p:cNvSpPr>
            <a:spLocks noGrp="1"/>
          </p:cNvSpPr>
          <p:nvPr>
            <p:ph type="sldNum" sz="quarter" idx="10"/>
          </p:nvPr>
        </p:nvSpPr>
        <p:spPr/>
        <p:txBody>
          <a:bodyPr/>
          <a:lstStyle/>
          <a:p>
            <a:fld id="{ABF7DD57-4684-494B-BFB9-C519FAC64107}" type="slidenum">
              <a:rPr lang="en-GB" smtClean="0"/>
              <a:t>11</a:t>
            </a:fld>
            <a:endParaRPr lang="en-GB"/>
          </a:p>
        </p:txBody>
      </p:sp>
    </p:spTree>
    <p:extLst>
      <p:ext uri="{BB962C8B-B14F-4D97-AF65-F5344CB8AC3E}">
        <p14:creationId xmlns:p14="http://schemas.microsoft.com/office/powerpoint/2010/main" val="682025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Courtesy Trustees of the  British Museum</a:t>
            </a:r>
          </a:p>
          <a:p>
            <a:endParaRPr lang="en-GB" dirty="0"/>
          </a:p>
        </p:txBody>
      </p:sp>
      <p:sp>
        <p:nvSpPr>
          <p:cNvPr id="4" name="Foliennummernplatzhalter 3"/>
          <p:cNvSpPr>
            <a:spLocks noGrp="1"/>
          </p:cNvSpPr>
          <p:nvPr>
            <p:ph type="sldNum" sz="quarter" idx="10"/>
          </p:nvPr>
        </p:nvSpPr>
        <p:spPr/>
        <p:txBody>
          <a:bodyPr/>
          <a:lstStyle/>
          <a:p>
            <a:fld id="{ABF7DD57-4684-494B-BFB9-C519FAC64107}" type="slidenum">
              <a:rPr lang="en-GB" smtClean="0"/>
              <a:t>12</a:t>
            </a:fld>
            <a:endParaRPr lang="en-GB"/>
          </a:p>
        </p:txBody>
      </p:sp>
    </p:spTree>
    <p:extLst>
      <p:ext uri="{BB962C8B-B14F-4D97-AF65-F5344CB8AC3E}">
        <p14:creationId xmlns:p14="http://schemas.microsoft.com/office/powerpoint/2010/main" val="358455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2FF2124-2574-450A-8CA6-4F5A1298F091}" type="datetime1">
              <a:rPr lang="en-GB" smtClean="0"/>
              <a:t>06/10/2019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F999C-72EA-4F85-ACEF-D0A7CF28C843}" type="slidenum">
              <a:rPr lang="en-GB" smtClean="0"/>
              <a:t>‹#›</a:t>
            </a:fld>
            <a:endParaRPr lang="en-GB"/>
          </a:p>
        </p:txBody>
      </p:sp>
    </p:spTree>
    <p:extLst>
      <p:ext uri="{BB962C8B-B14F-4D97-AF65-F5344CB8AC3E}">
        <p14:creationId xmlns:p14="http://schemas.microsoft.com/office/powerpoint/2010/main" val="395937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30E625-5966-4B86-A274-1212C70D7EAB}" type="datetime1">
              <a:rPr lang="en-GB" smtClean="0"/>
              <a:t>06/10/2019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F999C-72EA-4F85-ACEF-D0A7CF28C843}" type="slidenum">
              <a:rPr lang="en-GB" smtClean="0"/>
              <a:t>‹#›</a:t>
            </a:fld>
            <a:endParaRPr lang="en-GB"/>
          </a:p>
        </p:txBody>
      </p:sp>
    </p:spTree>
    <p:extLst>
      <p:ext uri="{BB962C8B-B14F-4D97-AF65-F5344CB8AC3E}">
        <p14:creationId xmlns:p14="http://schemas.microsoft.com/office/powerpoint/2010/main" val="152850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0B1311-F8F0-4F8A-8CDD-54D7D2208142}" type="datetime1">
              <a:rPr lang="en-GB" smtClean="0"/>
              <a:t>06/10/2019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F999C-72EA-4F85-ACEF-D0A7CF28C843}" type="slidenum">
              <a:rPr lang="en-GB" smtClean="0"/>
              <a:t>‹#›</a:t>
            </a:fld>
            <a:endParaRPr lang="en-GB"/>
          </a:p>
        </p:txBody>
      </p:sp>
    </p:spTree>
    <p:extLst>
      <p:ext uri="{BB962C8B-B14F-4D97-AF65-F5344CB8AC3E}">
        <p14:creationId xmlns:p14="http://schemas.microsoft.com/office/powerpoint/2010/main" val="137927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597935-BB8F-4FC0-A876-492B5C1998A4}" type="datetime1">
              <a:rPr lang="en-GB" smtClean="0"/>
              <a:t>06/10/2019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F999C-72EA-4F85-ACEF-D0A7CF28C843}" type="slidenum">
              <a:rPr lang="en-GB" smtClean="0"/>
              <a:t>‹#›</a:t>
            </a:fld>
            <a:endParaRPr lang="en-GB"/>
          </a:p>
        </p:txBody>
      </p:sp>
    </p:spTree>
    <p:extLst>
      <p:ext uri="{BB962C8B-B14F-4D97-AF65-F5344CB8AC3E}">
        <p14:creationId xmlns:p14="http://schemas.microsoft.com/office/powerpoint/2010/main" val="291668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D574BE-922B-4A19-8854-7912E204345C}" type="datetime1">
              <a:rPr lang="en-GB" smtClean="0"/>
              <a:t>06/10/2019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1F999C-72EA-4F85-ACEF-D0A7CF28C843}" type="slidenum">
              <a:rPr lang="en-GB" smtClean="0"/>
              <a:t>‹#›</a:t>
            </a:fld>
            <a:endParaRPr lang="en-GB"/>
          </a:p>
        </p:txBody>
      </p:sp>
    </p:spTree>
    <p:extLst>
      <p:ext uri="{BB962C8B-B14F-4D97-AF65-F5344CB8AC3E}">
        <p14:creationId xmlns:p14="http://schemas.microsoft.com/office/powerpoint/2010/main" val="399938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D84EA86-440A-4D4A-81CE-044F2397673C}" type="datetime1">
              <a:rPr lang="en-GB" smtClean="0"/>
              <a:t>06/10/2019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1F999C-72EA-4F85-ACEF-D0A7CF28C843}" type="slidenum">
              <a:rPr lang="en-GB" smtClean="0"/>
              <a:t>‹#›</a:t>
            </a:fld>
            <a:endParaRPr lang="en-GB"/>
          </a:p>
        </p:txBody>
      </p:sp>
    </p:spTree>
    <p:extLst>
      <p:ext uri="{BB962C8B-B14F-4D97-AF65-F5344CB8AC3E}">
        <p14:creationId xmlns:p14="http://schemas.microsoft.com/office/powerpoint/2010/main" val="215162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8BAAC16-51B1-44E2-959B-662647B2CB7C}" type="datetime1">
              <a:rPr lang="en-GB" smtClean="0"/>
              <a:t>06/10/2019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1F999C-72EA-4F85-ACEF-D0A7CF28C843}" type="slidenum">
              <a:rPr lang="en-GB" smtClean="0"/>
              <a:t>‹#›</a:t>
            </a:fld>
            <a:endParaRPr lang="en-GB"/>
          </a:p>
        </p:txBody>
      </p:sp>
    </p:spTree>
    <p:extLst>
      <p:ext uri="{BB962C8B-B14F-4D97-AF65-F5344CB8AC3E}">
        <p14:creationId xmlns:p14="http://schemas.microsoft.com/office/powerpoint/2010/main" val="424285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BB9A9B9-BFE6-4FF0-AA62-10FDB04DF115}" type="datetime1">
              <a:rPr lang="en-GB" smtClean="0"/>
              <a:t>06/10/2019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1F999C-72EA-4F85-ACEF-D0A7CF28C843}" type="slidenum">
              <a:rPr lang="en-GB" smtClean="0"/>
              <a:t>‹#›</a:t>
            </a:fld>
            <a:endParaRPr lang="en-GB"/>
          </a:p>
        </p:txBody>
      </p:sp>
    </p:spTree>
    <p:extLst>
      <p:ext uri="{BB962C8B-B14F-4D97-AF65-F5344CB8AC3E}">
        <p14:creationId xmlns:p14="http://schemas.microsoft.com/office/powerpoint/2010/main" val="170935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EC231-9DC9-4510-8804-F42FB7FA14AA}" type="datetime1">
              <a:rPr lang="en-GB" smtClean="0"/>
              <a:t>06/10/2019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1F999C-72EA-4F85-ACEF-D0A7CF28C843}" type="slidenum">
              <a:rPr lang="en-GB" smtClean="0"/>
              <a:t>‹#›</a:t>
            </a:fld>
            <a:endParaRPr lang="en-GB"/>
          </a:p>
        </p:txBody>
      </p:sp>
    </p:spTree>
    <p:extLst>
      <p:ext uri="{BB962C8B-B14F-4D97-AF65-F5344CB8AC3E}">
        <p14:creationId xmlns:p14="http://schemas.microsoft.com/office/powerpoint/2010/main" val="376086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034BE0-D2C9-4DE5-A5AB-0256EC6DDC5D}" type="datetime1">
              <a:rPr lang="en-GB" smtClean="0"/>
              <a:t>06/10/2019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1F999C-72EA-4F85-ACEF-D0A7CF28C843}" type="slidenum">
              <a:rPr lang="en-GB" smtClean="0"/>
              <a:t>‹#›</a:t>
            </a:fld>
            <a:endParaRPr lang="en-GB"/>
          </a:p>
        </p:txBody>
      </p:sp>
    </p:spTree>
    <p:extLst>
      <p:ext uri="{BB962C8B-B14F-4D97-AF65-F5344CB8AC3E}">
        <p14:creationId xmlns:p14="http://schemas.microsoft.com/office/powerpoint/2010/main" val="199144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1D8718-D995-4A6A-A3F1-A7426DCADE66}" type="datetime1">
              <a:rPr lang="en-GB" smtClean="0"/>
              <a:t>06/10/2019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1F999C-72EA-4F85-ACEF-D0A7CF28C843}" type="slidenum">
              <a:rPr lang="en-GB" smtClean="0"/>
              <a:t>‹#›</a:t>
            </a:fld>
            <a:endParaRPr lang="en-GB"/>
          </a:p>
        </p:txBody>
      </p:sp>
    </p:spTree>
    <p:extLst>
      <p:ext uri="{BB962C8B-B14F-4D97-AF65-F5344CB8AC3E}">
        <p14:creationId xmlns:p14="http://schemas.microsoft.com/office/powerpoint/2010/main" val="2525061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23177-A9B5-4DE6-9C4E-5616C176711F}" type="datetime1">
              <a:rPr lang="en-GB" smtClean="0"/>
              <a:t>06/10/2019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F999C-72EA-4F85-ACEF-D0A7CF28C843}" type="slidenum">
              <a:rPr lang="en-GB" smtClean="0"/>
              <a:t>‹#›</a:t>
            </a:fld>
            <a:endParaRPr lang="en-GB"/>
          </a:p>
        </p:txBody>
      </p:sp>
    </p:spTree>
    <p:extLst>
      <p:ext uri="{BB962C8B-B14F-4D97-AF65-F5344CB8AC3E}">
        <p14:creationId xmlns:p14="http://schemas.microsoft.com/office/powerpoint/2010/main" val="3420205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loL_Cn_PPAhWGvxQKHa8kBpIQjRwIBw&amp;url=https://www.pinterest.com/pin/466544842623155222/&amp;bvm=bv.136593572,d.ZGg&amp;psig=AFQjCNEX2mi2BlhaTokD-Vu3PE9CRntvsg&amp;ust=1477391747153386"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mqDLovPPAhVCtxQKHZawDBUQjRwIBw&amp;url=http://www.geograph.org.uk/photo/2395380&amp;psig=AFQjCNH64PxqxxGUaV3L4aFkxlPfkpGBAg&amp;ust=1477392634589144"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ftbP3gfHPAhWG0RQKHUihAkYQjRwIBw&amp;url=http://celticmirrors.org/&amp;psig=AFQjCNHE6iWzg3OeRhLMtuhOxUdQla6rqg&amp;ust=1477315138298586"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h8KHEw9PPAhVmM5oKHab7DvEQjRwIBw&amp;url=http://www.landscaperesearchcentre.org/html/25_years_digging.html&amp;bvm=bv.135475266,d.bGs&amp;psig=AFQjCNEZpjZBqC5QOV8XTfteeDGO4fm62w&amp;ust=147630179341917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582" y="2341372"/>
            <a:ext cx="8316835" cy="3977617"/>
          </a:xfrm>
          <a:prstGeom prst="rect">
            <a:avLst/>
          </a:prstGeom>
        </p:spPr>
      </p:pic>
      <p:sp>
        <p:nvSpPr>
          <p:cNvPr id="3" name="TextBox 2"/>
          <p:cNvSpPr txBox="1"/>
          <p:nvPr/>
        </p:nvSpPr>
        <p:spPr>
          <a:xfrm>
            <a:off x="598565" y="228600"/>
            <a:ext cx="7935835" cy="1908215"/>
          </a:xfrm>
          <a:prstGeom prst="rect">
            <a:avLst/>
          </a:prstGeom>
          <a:noFill/>
        </p:spPr>
        <p:txBody>
          <a:bodyPr wrap="square" rtlCol="0">
            <a:spAutoFit/>
          </a:bodyPr>
          <a:lstStyle/>
          <a:p>
            <a:pPr algn="ctr"/>
            <a:r>
              <a:rPr lang="en-GB" sz="2800" b="1" dirty="0"/>
              <a:t>WHAT COULD THIS BE? </a:t>
            </a:r>
          </a:p>
          <a:p>
            <a:endParaRPr lang="en-GB" sz="1600" b="1" dirty="0"/>
          </a:p>
          <a:p>
            <a:pPr algn="ctr"/>
            <a:r>
              <a:rPr lang="en-GB" sz="2400" dirty="0"/>
              <a:t>The square of dark soil shows where a ditch was once dug. </a:t>
            </a:r>
          </a:p>
          <a:p>
            <a:pPr algn="ctr"/>
            <a:r>
              <a:rPr lang="en-GB" sz="2400" dirty="0"/>
              <a:t>The dark soil in the middle shows where a large hole was dug. What could have been in the hole?</a:t>
            </a:r>
          </a:p>
        </p:txBody>
      </p:sp>
      <p:sp>
        <p:nvSpPr>
          <p:cNvPr id="5" name="Foliennummernplatzhalter 4">
            <a:extLst>
              <a:ext uri="{FF2B5EF4-FFF2-40B4-BE49-F238E27FC236}">
                <a16:creationId xmlns:a16="http://schemas.microsoft.com/office/drawing/2014/main" id="{A46B8C06-EAEB-475B-B017-4E7687A119C7}"/>
              </a:ext>
            </a:extLst>
          </p:cNvPr>
          <p:cNvSpPr>
            <a:spLocks noGrp="1"/>
          </p:cNvSpPr>
          <p:nvPr>
            <p:ph type="sldNum" sz="quarter" idx="12"/>
          </p:nvPr>
        </p:nvSpPr>
        <p:spPr/>
        <p:txBody>
          <a:bodyPr/>
          <a:lstStyle/>
          <a:p>
            <a:fld id="{BA1F999C-72EA-4F85-ACEF-D0A7CF28C843}" type="slidenum">
              <a:rPr lang="en-GB" smtClean="0"/>
              <a:t>1</a:t>
            </a:fld>
            <a:endParaRPr lang="en-GB"/>
          </a:p>
        </p:txBody>
      </p:sp>
    </p:spTree>
    <p:extLst>
      <p:ext uri="{BB962C8B-B14F-4D97-AF65-F5344CB8AC3E}">
        <p14:creationId xmlns:p14="http://schemas.microsoft.com/office/powerpoint/2010/main" val="12965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4341661" cy="4267200"/>
          </a:xfrm>
          <a:prstGeom prst="rect">
            <a:avLst/>
          </a:prstGeom>
        </p:spPr>
      </p:pic>
      <p:sp>
        <p:nvSpPr>
          <p:cNvPr id="3" name="TextBox 2"/>
          <p:cNvSpPr txBox="1"/>
          <p:nvPr/>
        </p:nvSpPr>
        <p:spPr>
          <a:xfrm>
            <a:off x="4648200" y="152400"/>
            <a:ext cx="4477768" cy="4154983"/>
          </a:xfrm>
          <a:prstGeom prst="rect">
            <a:avLst/>
          </a:prstGeom>
          <a:noFill/>
        </p:spPr>
        <p:txBody>
          <a:bodyPr wrap="square" rtlCol="0">
            <a:spAutoFit/>
          </a:bodyPr>
          <a:lstStyle/>
          <a:p>
            <a:r>
              <a:rPr lang="en-GB" sz="2400" dirty="0"/>
              <a:t>We know of one queen who led her army into battle on a chariot. She was called Boudicca. </a:t>
            </a:r>
          </a:p>
          <a:p>
            <a:r>
              <a:rPr lang="en-GB" sz="2400" dirty="0"/>
              <a:t>We know her name and what happened because the Romans wrote it down.  They  had invaded Britain in 43AD and taken over.  They treated her family and her tribe very badly so she called her warriors together to drive the Romans out.</a:t>
            </a:r>
          </a:p>
        </p:txBody>
      </p:sp>
      <p:sp>
        <p:nvSpPr>
          <p:cNvPr id="5" name="TextBox 4"/>
          <p:cNvSpPr txBox="1"/>
          <p:nvPr/>
        </p:nvSpPr>
        <p:spPr>
          <a:xfrm>
            <a:off x="164827" y="4724400"/>
            <a:ext cx="8980426" cy="1938992"/>
          </a:xfrm>
          <a:prstGeom prst="rect">
            <a:avLst/>
          </a:prstGeom>
          <a:noFill/>
        </p:spPr>
        <p:txBody>
          <a:bodyPr wrap="square" rtlCol="0">
            <a:spAutoFit/>
          </a:bodyPr>
          <a:lstStyle/>
          <a:p>
            <a:r>
              <a:rPr lang="en-GB" sz="2400" dirty="0"/>
              <a:t>Warriors came from other tribes as well.  Soon she had an army of thousands.  She led them in her chariot to the towns that the Romans had built at Colchester, London and St Albans.  Her army burned them down.  But the Roman army that had been fighting far away in Wales was marching back</a:t>
            </a:r>
            <a:r>
              <a:rPr lang="mr-IN" sz="2400" dirty="0"/>
              <a:t>…</a:t>
            </a:r>
            <a:endParaRPr lang="en-GB" sz="2400" dirty="0"/>
          </a:p>
        </p:txBody>
      </p:sp>
      <p:sp>
        <p:nvSpPr>
          <p:cNvPr id="4" name="TextBox 3"/>
          <p:cNvSpPr txBox="1"/>
          <p:nvPr/>
        </p:nvSpPr>
        <p:spPr>
          <a:xfrm>
            <a:off x="2819400" y="4114800"/>
            <a:ext cx="1638300" cy="253916"/>
          </a:xfrm>
          <a:prstGeom prst="rect">
            <a:avLst/>
          </a:prstGeom>
          <a:noFill/>
        </p:spPr>
        <p:txBody>
          <a:bodyPr wrap="square" rtlCol="0">
            <a:spAutoFit/>
          </a:bodyPr>
          <a:lstStyle/>
          <a:p>
            <a:r>
              <a:rPr lang="en-GB" sz="1050" dirty="0"/>
              <a:t>Courtesy British Museum</a:t>
            </a:r>
          </a:p>
        </p:txBody>
      </p:sp>
      <p:sp>
        <p:nvSpPr>
          <p:cNvPr id="6" name="Foliennummernplatzhalter 5">
            <a:extLst>
              <a:ext uri="{FF2B5EF4-FFF2-40B4-BE49-F238E27FC236}">
                <a16:creationId xmlns:a16="http://schemas.microsoft.com/office/drawing/2014/main" id="{19151EA6-540C-46BA-8F25-C1C4367C4121}"/>
              </a:ext>
            </a:extLst>
          </p:cNvPr>
          <p:cNvSpPr>
            <a:spLocks noGrp="1"/>
          </p:cNvSpPr>
          <p:nvPr>
            <p:ph type="sldNum" sz="quarter" idx="12"/>
          </p:nvPr>
        </p:nvSpPr>
        <p:spPr/>
        <p:txBody>
          <a:bodyPr/>
          <a:lstStyle/>
          <a:p>
            <a:fld id="{BA1F999C-72EA-4F85-ACEF-D0A7CF28C843}" type="slidenum">
              <a:rPr lang="en-GB" smtClean="0"/>
              <a:t>10</a:t>
            </a:fld>
            <a:endParaRPr lang="en-GB"/>
          </a:p>
        </p:txBody>
      </p:sp>
    </p:spTree>
    <p:extLst>
      <p:ext uri="{BB962C8B-B14F-4D97-AF65-F5344CB8AC3E}">
        <p14:creationId xmlns:p14="http://schemas.microsoft.com/office/powerpoint/2010/main" val="2188068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oudicca at wa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3779"/>
            <a:ext cx="6096000" cy="367862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28600" y="4114800"/>
            <a:ext cx="8610600" cy="2677656"/>
          </a:xfrm>
          <a:prstGeom prst="rect">
            <a:avLst/>
          </a:prstGeom>
          <a:noFill/>
        </p:spPr>
        <p:txBody>
          <a:bodyPr wrap="square" rtlCol="0">
            <a:spAutoFit/>
          </a:bodyPr>
          <a:lstStyle/>
          <a:p>
            <a:r>
              <a:rPr lang="mr-IN" sz="2400" dirty="0"/>
              <a:t>…</a:t>
            </a:r>
            <a:r>
              <a:rPr lang="en-GB" sz="2400" dirty="0"/>
              <a:t>The Romans were outnumbered 10 to 1 but they found a narrow valley with dense woods around it so they couldn’t be attacked from the sides. Then they made a wall with their shields across the valley. Boudicca’s warriors charged all day but couldn’t break through.  They were exhausted.  Then the Romans attacked. Her army was defeated and fled.  Boudicca took poison to avoid being made a prisoner.</a:t>
            </a:r>
          </a:p>
        </p:txBody>
      </p:sp>
      <p:sp>
        <p:nvSpPr>
          <p:cNvPr id="3" name="TextBox 2"/>
          <p:cNvSpPr txBox="1"/>
          <p:nvPr/>
        </p:nvSpPr>
        <p:spPr>
          <a:xfrm>
            <a:off x="4103914" y="3031671"/>
            <a:ext cx="184731" cy="369332"/>
          </a:xfrm>
          <a:prstGeom prst="rect">
            <a:avLst/>
          </a:prstGeom>
          <a:noFill/>
        </p:spPr>
        <p:txBody>
          <a:bodyPr wrap="none" rtlCol="0">
            <a:spAutoFit/>
          </a:bodyPr>
          <a:lstStyle/>
          <a:p>
            <a:endParaRPr lang="en-GB" dirty="0"/>
          </a:p>
        </p:txBody>
      </p:sp>
      <p:sp>
        <p:nvSpPr>
          <p:cNvPr id="5" name="TextBox 4"/>
          <p:cNvSpPr txBox="1"/>
          <p:nvPr/>
        </p:nvSpPr>
        <p:spPr>
          <a:xfrm>
            <a:off x="9829800" y="2057400"/>
            <a:ext cx="184731" cy="369332"/>
          </a:xfrm>
          <a:prstGeom prst="rect">
            <a:avLst/>
          </a:prstGeom>
          <a:noFill/>
        </p:spPr>
        <p:txBody>
          <a:bodyPr wrap="none" rtlCol="0">
            <a:spAutoFit/>
          </a:bodyPr>
          <a:lstStyle/>
          <a:p>
            <a:endParaRPr lang="en-GB" dirty="0"/>
          </a:p>
        </p:txBody>
      </p:sp>
      <p:sp>
        <p:nvSpPr>
          <p:cNvPr id="6" name="TextBox 5"/>
          <p:cNvSpPr txBox="1"/>
          <p:nvPr/>
        </p:nvSpPr>
        <p:spPr>
          <a:xfrm>
            <a:off x="8077200" y="4540796"/>
            <a:ext cx="184731" cy="369332"/>
          </a:xfrm>
          <a:prstGeom prst="rect">
            <a:avLst/>
          </a:prstGeom>
          <a:noFill/>
        </p:spPr>
        <p:txBody>
          <a:bodyPr wrap="none" rtlCol="0">
            <a:spAutoFit/>
          </a:bodyPr>
          <a:lstStyle/>
          <a:p>
            <a:endParaRPr lang="en-GB" dirty="0"/>
          </a:p>
        </p:txBody>
      </p:sp>
      <p:sp>
        <p:nvSpPr>
          <p:cNvPr id="7" name="Foliennummernplatzhalter 6">
            <a:extLst>
              <a:ext uri="{FF2B5EF4-FFF2-40B4-BE49-F238E27FC236}">
                <a16:creationId xmlns:a16="http://schemas.microsoft.com/office/drawing/2014/main" id="{CF349B34-B0DE-42E7-8AFD-D42285C81D60}"/>
              </a:ext>
            </a:extLst>
          </p:cNvPr>
          <p:cNvSpPr>
            <a:spLocks noGrp="1"/>
          </p:cNvSpPr>
          <p:nvPr>
            <p:ph type="sldNum" sz="quarter" idx="12"/>
          </p:nvPr>
        </p:nvSpPr>
        <p:spPr/>
        <p:txBody>
          <a:bodyPr/>
          <a:lstStyle/>
          <a:p>
            <a:fld id="{BA1F999C-72EA-4F85-ACEF-D0A7CF28C843}" type="slidenum">
              <a:rPr lang="en-GB" smtClean="0"/>
              <a:t>11</a:t>
            </a:fld>
            <a:endParaRPr lang="en-GB"/>
          </a:p>
        </p:txBody>
      </p:sp>
    </p:spTree>
    <p:extLst>
      <p:ext uri="{BB962C8B-B14F-4D97-AF65-F5344CB8AC3E}">
        <p14:creationId xmlns:p14="http://schemas.microsoft.com/office/powerpoint/2010/main" val="281933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snettisham tor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97" y="0"/>
            <a:ext cx="8478805" cy="529925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28600" y="5410200"/>
            <a:ext cx="8686800" cy="1200328"/>
          </a:xfrm>
          <a:prstGeom prst="rect">
            <a:avLst/>
          </a:prstGeom>
          <a:noFill/>
        </p:spPr>
        <p:txBody>
          <a:bodyPr wrap="square" rtlCol="0">
            <a:spAutoFit/>
          </a:bodyPr>
          <a:lstStyle/>
          <a:p>
            <a:pPr algn="ctr"/>
            <a:r>
              <a:rPr lang="en-GB" sz="2400" dirty="0"/>
              <a:t>This is a </a:t>
            </a:r>
            <a:r>
              <a:rPr lang="en-GB" sz="2400" dirty="0" err="1"/>
              <a:t>torc</a:t>
            </a:r>
            <a:r>
              <a:rPr lang="en-GB" sz="2400" dirty="0"/>
              <a:t>. It is a great gold ring that was worn around the neck. It was found with lots of others in Boudicca’s kingdom. Perhaps it belonged to her. Nobody knows where she was buried.</a:t>
            </a:r>
          </a:p>
        </p:txBody>
      </p:sp>
      <p:sp>
        <p:nvSpPr>
          <p:cNvPr id="4" name="Foliennummernplatzhalter 3">
            <a:extLst>
              <a:ext uri="{FF2B5EF4-FFF2-40B4-BE49-F238E27FC236}">
                <a16:creationId xmlns:a16="http://schemas.microsoft.com/office/drawing/2014/main" id="{237BB2B5-69A3-4B61-A9B2-0C3B135EE2EF}"/>
              </a:ext>
            </a:extLst>
          </p:cNvPr>
          <p:cNvSpPr>
            <a:spLocks noGrp="1"/>
          </p:cNvSpPr>
          <p:nvPr>
            <p:ph type="sldNum" sz="quarter" idx="12"/>
          </p:nvPr>
        </p:nvSpPr>
        <p:spPr/>
        <p:txBody>
          <a:bodyPr/>
          <a:lstStyle/>
          <a:p>
            <a:fld id="{BA1F999C-72EA-4F85-ACEF-D0A7CF28C843}" type="slidenum">
              <a:rPr lang="en-GB" smtClean="0"/>
              <a:t>12</a:t>
            </a:fld>
            <a:endParaRPr lang="en-GB"/>
          </a:p>
        </p:txBody>
      </p:sp>
    </p:spTree>
    <p:extLst>
      <p:ext uri="{BB962C8B-B14F-4D97-AF65-F5344CB8AC3E}">
        <p14:creationId xmlns:p14="http://schemas.microsoft.com/office/powerpoint/2010/main" val="595034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4943" y="304800"/>
            <a:ext cx="5594115" cy="5410200"/>
          </a:xfrm>
          <a:prstGeom prst="rect">
            <a:avLst/>
          </a:prstGeom>
        </p:spPr>
      </p:pic>
      <p:sp>
        <p:nvSpPr>
          <p:cNvPr id="4" name="Foliennummernplatzhalter 3">
            <a:extLst>
              <a:ext uri="{FF2B5EF4-FFF2-40B4-BE49-F238E27FC236}">
                <a16:creationId xmlns:a16="http://schemas.microsoft.com/office/drawing/2014/main" id="{7B421913-2BED-4BAD-A85A-23944D479E0B}"/>
              </a:ext>
            </a:extLst>
          </p:cNvPr>
          <p:cNvSpPr>
            <a:spLocks noGrp="1"/>
          </p:cNvSpPr>
          <p:nvPr>
            <p:ph type="sldNum" sz="quarter" idx="12"/>
          </p:nvPr>
        </p:nvSpPr>
        <p:spPr/>
        <p:txBody>
          <a:bodyPr/>
          <a:lstStyle/>
          <a:p>
            <a:fld id="{BA1F999C-72EA-4F85-ACEF-D0A7CF28C843}" type="slidenum">
              <a:rPr lang="en-GB" smtClean="0"/>
              <a:t>13</a:t>
            </a:fld>
            <a:endParaRPr lang="en-GB"/>
          </a:p>
        </p:txBody>
      </p:sp>
      <p:sp>
        <p:nvSpPr>
          <p:cNvPr id="3" name="TextBox 2"/>
          <p:cNvSpPr txBox="1"/>
          <p:nvPr/>
        </p:nvSpPr>
        <p:spPr>
          <a:xfrm>
            <a:off x="381000" y="5867401"/>
            <a:ext cx="8534400" cy="830997"/>
          </a:xfrm>
          <a:prstGeom prst="rect">
            <a:avLst/>
          </a:prstGeom>
          <a:noFill/>
        </p:spPr>
        <p:txBody>
          <a:bodyPr wrap="square" rtlCol="0">
            <a:spAutoFit/>
          </a:bodyPr>
          <a:lstStyle/>
          <a:p>
            <a:pPr algn="ctr"/>
            <a:r>
              <a:rPr lang="en-GB" sz="2400" dirty="0"/>
              <a:t>The central metal boss (hand protector) of a wooden shield that has completely rotted away.</a:t>
            </a:r>
          </a:p>
        </p:txBody>
      </p:sp>
    </p:spTree>
    <p:extLst>
      <p:ext uri="{BB962C8B-B14F-4D97-AF65-F5344CB8AC3E}">
        <p14:creationId xmlns:p14="http://schemas.microsoft.com/office/powerpoint/2010/main" val="3077803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eltic mirrors">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449"/>
          <a:stretch/>
        </p:blipFill>
        <p:spPr bwMode="auto">
          <a:xfrm>
            <a:off x="152400" y="1676400"/>
            <a:ext cx="3876675" cy="498999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4" descr="Image result for celtic mirror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Image result for celtic mirror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8" descr="Image result for celtic mirrors"/>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Romano-Celtic_mirror_(Desboroug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7819" y="312738"/>
            <a:ext cx="4668941" cy="635743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81000" y="465138"/>
            <a:ext cx="3429000" cy="523220"/>
          </a:xfrm>
          <a:prstGeom prst="rect">
            <a:avLst/>
          </a:prstGeom>
          <a:noFill/>
        </p:spPr>
        <p:txBody>
          <a:bodyPr wrap="square" rtlCol="0">
            <a:spAutoFit/>
          </a:bodyPr>
          <a:lstStyle/>
          <a:p>
            <a:r>
              <a:rPr lang="en-GB" sz="2800" b="1" dirty="0"/>
              <a:t>Bronze mirrors</a:t>
            </a:r>
          </a:p>
        </p:txBody>
      </p:sp>
      <p:sp>
        <p:nvSpPr>
          <p:cNvPr id="7" name="Foliennummernplatzhalter 6">
            <a:extLst>
              <a:ext uri="{FF2B5EF4-FFF2-40B4-BE49-F238E27FC236}">
                <a16:creationId xmlns:a16="http://schemas.microsoft.com/office/drawing/2014/main" id="{D6A371C9-6A60-43DA-B3CB-A5FDB221AD15}"/>
              </a:ext>
            </a:extLst>
          </p:cNvPr>
          <p:cNvSpPr>
            <a:spLocks noGrp="1"/>
          </p:cNvSpPr>
          <p:nvPr>
            <p:ph type="sldNum" sz="quarter" idx="12"/>
          </p:nvPr>
        </p:nvSpPr>
        <p:spPr/>
        <p:txBody>
          <a:bodyPr/>
          <a:lstStyle/>
          <a:p>
            <a:fld id="{BA1F999C-72EA-4F85-ACEF-D0A7CF28C843}" type="slidenum">
              <a:rPr lang="en-GB" smtClean="0"/>
              <a:t>14</a:t>
            </a:fld>
            <a:endParaRPr lang="en-GB"/>
          </a:p>
        </p:txBody>
      </p:sp>
    </p:spTree>
    <p:extLst>
      <p:ext uri="{BB962C8B-B14F-4D97-AF65-F5344CB8AC3E}">
        <p14:creationId xmlns:p14="http://schemas.microsoft.com/office/powerpoint/2010/main" val="145858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610002"/>
            <a:ext cx="4724400" cy="295116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81000"/>
            <a:ext cx="4718662" cy="2895600"/>
          </a:xfrm>
          <a:prstGeom prst="rect">
            <a:avLst/>
          </a:prstGeom>
        </p:spPr>
      </p:pic>
      <p:sp>
        <p:nvSpPr>
          <p:cNvPr id="5" name="TextBox 4"/>
          <p:cNvSpPr txBox="1"/>
          <p:nvPr/>
        </p:nvSpPr>
        <p:spPr>
          <a:xfrm>
            <a:off x="5257800" y="381000"/>
            <a:ext cx="3733800" cy="954107"/>
          </a:xfrm>
          <a:prstGeom prst="rect">
            <a:avLst/>
          </a:prstGeom>
          <a:noFill/>
        </p:spPr>
        <p:txBody>
          <a:bodyPr wrap="square" rtlCol="0">
            <a:spAutoFit/>
          </a:bodyPr>
          <a:lstStyle/>
          <a:p>
            <a:r>
              <a:rPr lang="en-GB" sz="2800" b="1" dirty="0"/>
              <a:t>Digging into the pit: Stage 1</a:t>
            </a:r>
          </a:p>
        </p:txBody>
      </p:sp>
      <p:sp>
        <p:nvSpPr>
          <p:cNvPr id="6" name="TextBox 5"/>
          <p:cNvSpPr txBox="1"/>
          <p:nvPr/>
        </p:nvSpPr>
        <p:spPr>
          <a:xfrm>
            <a:off x="5257800" y="1676400"/>
            <a:ext cx="3733800" cy="1200329"/>
          </a:xfrm>
          <a:prstGeom prst="rect">
            <a:avLst/>
          </a:prstGeom>
          <a:noFill/>
        </p:spPr>
        <p:txBody>
          <a:bodyPr wrap="square" rtlCol="0">
            <a:spAutoFit/>
          </a:bodyPr>
          <a:lstStyle/>
          <a:p>
            <a:r>
              <a:rPr lang="en-GB" sz="2400" dirty="0"/>
              <a:t>You have uncovered two sets of double rings.  What do you think they were for?</a:t>
            </a:r>
          </a:p>
        </p:txBody>
      </p:sp>
      <p:sp>
        <p:nvSpPr>
          <p:cNvPr id="7" name="TextBox 6"/>
          <p:cNvSpPr txBox="1"/>
          <p:nvPr/>
        </p:nvSpPr>
        <p:spPr>
          <a:xfrm>
            <a:off x="5257800" y="4800600"/>
            <a:ext cx="3592286" cy="461665"/>
          </a:xfrm>
          <a:prstGeom prst="rect">
            <a:avLst/>
          </a:prstGeom>
          <a:noFill/>
        </p:spPr>
        <p:txBody>
          <a:bodyPr wrap="square" rtlCol="0">
            <a:spAutoFit/>
          </a:bodyPr>
          <a:lstStyle/>
          <a:p>
            <a:r>
              <a:rPr lang="en-GB" sz="2400" dirty="0"/>
              <a:t>This is one of the two.</a:t>
            </a:r>
          </a:p>
        </p:txBody>
      </p:sp>
      <p:sp>
        <p:nvSpPr>
          <p:cNvPr id="8" name="Foliennummernplatzhalter 7">
            <a:extLst>
              <a:ext uri="{FF2B5EF4-FFF2-40B4-BE49-F238E27FC236}">
                <a16:creationId xmlns:a16="http://schemas.microsoft.com/office/drawing/2014/main" id="{D91DA282-DB1C-4F60-8663-DEC7D1C84628}"/>
              </a:ext>
            </a:extLst>
          </p:cNvPr>
          <p:cNvSpPr>
            <a:spLocks noGrp="1"/>
          </p:cNvSpPr>
          <p:nvPr>
            <p:ph type="sldNum" sz="quarter" idx="12"/>
          </p:nvPr>
        </p:nvSpPr>
        <p:spPr/>
        <p:txBody>
          <a:bodyPr/>
          <a:lstStyle/>
          <a:p>
            <a:fld id="{BA1F999C-72EA-4F85-ACEF-D0A7CF28C843}" type="slidenum">
              <a:rPr lang="en-GB" smtClean="0"/>
              <a:t>2</a:t>
            </a:fld>
            <a:endParaRPr lang="en-GB"/>
          </a:p>
        </p:txBody>
      </p:sp>
    </p:spTree>
    <p:extLst>
      <p:ext uri="{BB962C8B-B14F-4D97-AF65-F5344CB8AC3E}">
        <p14:creationId xmlns:p14="http://schemas.microsoft.com/office/powerpoint/2010/main" val="83084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50371"/>
            <a:ext cx="9144000" cy="523220"/>
          </a:xfrm>
          <a:prstGeom prst="rect">
            <a:avLst/>
          </a:prstGeom>
          <a:noFill/>
        </p:spPr>
        <p:txBody>
          <a:bodyPr wrap="square" rtlCol="0">
            <a:spAutoFit/>
          </a:bodyPr>
          <a:lstStyle/>
          <a:p>
            <a:pPr algn="ctr"/>
            <a:r>
              <a:rPr lang="en-GB" sz="2800" b="1" dirty="0"/>
              <a:t>Digging into the pit: Stage 2</a:t>
            </a:r>
          </a:p>
        </p:txBody>
      </p:sp>
      <p:sp>
        <p:nvSpPr>
          <p:cNvPr id="4" name="TextBox 3"/>
          <p:cNvSpPr txBox="1"/>
          <p:nvPr/>
        </p:nvSpPr>
        <p:spPr>
          <a:xfrm>
            <a:off x="0" y="5271682"/>
            <a:ext cx="9143999" cy="1200328"/>
          </a:xfrm>
          <a:prstGeom prst="rect">
            <a:avLst/>
          </a:prstGeom>
          <a:noFill/>
        </p:spPr>
        <p:txBody>
          <a:bodyPr wrap="square" rtlCol="0">
            <a:spAutoFit/>
          </a:bodyPr>
          <a:lstStyle/>
          <a:p>
            <a:pPr algn="ctr"/>
            <a:r>
              <a:rPr lang="en-GB" sz="2400" dirty="0"/>
              <a:t>Now these marks in the soil have appeared.  </a:t>
            </a:r>
          </a:p>
          <a:p>
            <a:pPr algn="ctr"/>
            <a:r>
              <a:rPr lang="en-GB" sz="2400" dirty="0"/>
              <a:t>They show where wood has rotted away.  There are two of them.  </a:t>
            </a:r>
          </a:p>
          <a:p>
            <a:pPr algn="ctr"/>
            <a:r>
              <a:rPr lang="en-GB" sz="2400" dirty="0"/>
              <a:t>What do you think they once were?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9121" y="1066800"/>
            <a:ext cx="5785757" cy="4204882"/>
          </a:xfrm>
          <a:prstGeom prst="rect">
            <a:avLst/>
          </a:prstGeom>
        </p:spPr>
      </p:pic>
      <p:sp>
        <p:nvSpPr>
          <p:cNvPr id="2" name="Foliennummernplatzhalter 1">
            <a:extLst>
              <a:ext uri="{FF2B5EF4-FFF2-40B4-BE49-F238E27FC236}">
                <a16:creationId xmlns:a16="http://schemas.microsoft.com/office/drawing/2014/main" id="{C756ABE7-1D57-47B2-934C-F8B4AD86450D}"/>
              </a:ext>
            </a:extLst>
          </p:cNvPr>
          <p:cNvSpPr>
            <a:spLocks noGrp="1"/>
          </p:cNvSpPr>
          <p:nvPr>
            <p:ph type="sldNum" sz="quarter" idx="12"/>
          </p:nvPr>
        </p:nvSpPr>
        <p:spPr/>
        <p:txBody>
          <a:bodyPr/>
          <a:lstStyle/>
          <a:p>
            <a:fld id="{BA1F999C-72EA-4F85-ACEF-D0A7CF28C843}" type="slidenum">
              <a:rPr lang="en-GB" smtClean="0"/>
              <a:t>3</a:t>
            </a:fld>
            <a:endParaRPr lang="en-GB"/>
          </a:p>
        </p:txBody>
      </p:sp>
    </p:spTree>
    <p:extLst>
      <p:ext uri="{BB962C8B-B14F-4D97-AF65-F5344CB8AC3E}">
        <p14:creationId xmlns:p14="http://schemas.microsoft.com/office/powerpoint/2010/main" val="392716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ron age granari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812705"/>
            <a:ext cx="8001000" cy="538884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0" y="6201554"/>
            <a:ext cx="9144000" cy="498150"/>
          </a:xfrm>
          <a:prstGeom prst="rect">
            <a:avLst/>
          </a:prstGeom>
          <a:noFill/>
        </p:spPr>
        <p:txBody>
          <a:bodyPr wrap="square" rtlCol="0">
            <a:spAutoFit/>
          </a:bodyPr>
          <a:lstStyle/>
          <a:p>
            <a:pPr algn="ctr">
              <a:lnSpc>
                <a:spcPct val="120000"/>
              </a:lnSpc>
            </a:pPr>
            <a:r>
              <a:rPr lang="en-GB" sz="2400" dirty="0"/>
              <a:t>What can you see now?  What do you think it is?</a:t>
            </a:r>
          </a:p>
        </p:txBody>
      </p:sp>
      <p:sp>
        <p:nvSpPr>
          <p:cNvPr id="4" name="Foliennummernplatzhalter 3">
            <a:extLst>
              <a:ext uri="{FF2B5EF4-FFF2-40B4-BE49-F238E27FC236}">
                <a16:creationId xmlns:a16="http://schemas.microsoft.com/office/drawing/2014/main" id="{9A49B149-4EDD-4D9A-9209-7A29F4C0405D}"/>
              </a:ext>
            </a:extLst>
          </p:cNvPr>
          <p:cNvSpPr>
            <a:spLocks noGrp="1"/>
          </p:cNvSpPr>
          <p:nvPr>
            <p:ph type="sldNum" sz="quarter" idx="12"/>
          </p:nvPr>
        </p:nvSpPr>
        <p:spPr/>
        <p:txBody>
          <a:bodyPr/>
          <a:lstStyle/>
          <a:p>
            <a:fld id="{BA1F999C-72EA-4F85-ACEF-D0A7CF28C843}" type="slidenum">
              <a:rPr lang="en-GB" smtClean="0"/>
              <a:t>4</a:t>
            </a:fld>
            <a:endParaRPr lang="en-GB"/>
          </a:p>
        </p:txBody>
      </p:sp>
      <p:sp>
        <p:nvSpPr>
          <p:cNvPr id="5" name="TextBox 4">
            <a:extLst>
              <a:ext uri="{FF2B5EF4-FFF2-40B4-BE49-F238E27FC236}">
                <a16:creationId xmlns:a16="http://schemas.microsoft.com/office/drawing/2014/main" id="{2B56FB08-B6CC-C646-8977-CCD347D6C55A}"/>
              </a:ext>
            </a:extLst>
          </p:cNvPr>
          <p:cNvSpPr txBox="1"/>
          <p:nvPr/>
        </p:nvSpPr>
        <p:spPr>
          <a:xfrm>
            <a:off x="0" y="250371"/>
            <a:ext cx="9144000" cy="523220"/>
          </a:xfrm>
          <a:prstGeom prst="rect">
            <a:avLst/>
          </a:prstGeom>
          <a:noFill/>
        </p:spPr>
        <p:txBody>
          <a:bodyPr wrap="square" rtlCol="0">
            <a:spAutoFit/>
          </a:bodyPr>
          <a:lstStyle/>
          <a:p>
            <a:pPr algn="ctr"/>
            <a:r>
              <a:rPr lang="en-GB" sz="2800" b="1" dirty="0"/>
              <a:t>Digging into the pit: Stage 3</a:t>
            </a:r>
          </a:p>
        </p:txBody>
      </p:sp>
    </p:spTree>
    <p:extLst>
      <p:ext uri="{BB962C8B-B14F-4D97-AF65-F5344CB8AC3E}">
        <p14:creationId xmlns:p14="http://schemas.microsoft.com/office/powerpoint/2010/main" val="47637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07" y="834154"/>
            <a:ext cx="5981479" cy="4613453"/>
          </a:xfrm>
          <a:prstGeom prst="rect">
            <a:avLst/>
          </a:prstGeom>
        </p:spPr>
      </p:pic>
      <p:sp>
        <p:nvSpPr>
          <p:cNvPr id="3" name="TextBox 2"/>
          <p:cNvSpPr txBox="1"/>
          <p:nvPr/>
        </p:nvSpPr>
        <p:spPr>
          <a:xfrm>
            <a:off x="0" y="228600"/>
            <a:ext cx="9144000" cy="523220"/>
          </a:xfrm>
          <a:prstGeom prst="rect">
            <a:avLst/>
          </a:prstGeom>
          <a:noFill/>
        </p:spPr>
        <p:txBody>
          <a:bodyPr wrap="square" rtlCol="0">
            <a:spAutoFit/>
          </a:bodyPr>
          <a:lstStyle/>
          <a:p>
            <a:pPr algn="ctr"/>
            <a:r>
              <a:rPr lang="en-GB" sz="2800" b="1" dirty="0"/>
              <a:t>Digging in to the pit: Stage 4</a:t>
            </a:r>
          </a:p>
        </p:txBody>
      </p:sp>
      <p:sp>
        <p:nvSpPr>
          <p:cNvPr id="7" name="TextBox 6"/>
          <p:cNvSpPr txBox="1"/>
          <p:nvPr/>
        </p:nvSpPr>
        <p:spPr>
          <a:xfrm>
            <a:off x="6400800" y="1447800"/>
            <a:ext cx="2590800" cy="2677656"/>
          </a:xfrm>
          <a:prstGeom prst="rect">
            <a:avLst/>
          </a:prstGeom>
          <a:noFill/>
        </p:spPr>
        <p:txBody>
          <a:bodyPr wrap="square" rtlCol="0">
            <a:spAutoFit/>
          </a:bodyPr>
          <a:lstStyle/>
          <a:p>
            <a:r>
              <a:rPr lang="en-GB" sz="2400" dirty="0"/>
              <a:t>Can you see the sword laid on top of the skeleton?</a:t>
            </a:r>
          </a:p>
          <a:p>
            <a:r>
              <a:rPr lang="en-GB" sz="2400" dirty="0"/>
              <a:t>What does that tell us about the man who has been buried here?</a:t>
            </a:r>
          </a:p>
        </p:txBody>
      </p:sp>
      <p:sp>
        <p:nvSpPr>
          <p:cNvPr id="8" name="TextBox 7"/>
          <p:cNvSpPr txBox="1"/>
          <p:nvPr/>
        </p:nvSpPr>
        <p:spPr>
          <a:xfrm>
            <a:off x="457200" y="5486400"/>
            <a:ext cx="8382000" cy="1200328"/>
          </a:xfrm>
          <a:prstGeom prst="rect">
            <a:avLst/>
          </a:prstGeom>
          <a:noFill/>
        </p:spPr>
        <p:txBody>
          <a:bodyPr wrap="square" rtlCol="0">
            <a:spAutoFit/>
          </a:bodyPr>
          <a:lstStyle/>
          <a:p>
            <a:r>
              <a:rPr lang="en-GB" sz="2400" dirty="0"/>
              <a:t>Can you see the iron hoops of the wheels?</a:t>
            </a:r>
          </a:p>
          <a:p>
            <a:r>
              <a:rPr lang="en-GB" sz="2400" dirty="0"/>
              <a:t>The burial has been laid on something that has had its wheels taken off.  What do you think it was?</a:t>
            </a:r>
          </a:p>
        </p:txBody>
      </p:sp>
      <p:sp>
        <p:nvSpPr>
          <p:cNvPr id="4" name="Foliennummernplatzhalter 3">
            <a:extLst>
              <a:ext uri="{FF2B5EF4-FFF2-40B4-BE49-F238E27FC236}">
                <a16:creationId xmlns:a16="http://schemas.microsoft.com/office/drawing/2014/main" id="{6EAE0981-CE5B-4D8A-ACA0-342E018981EE}"/>
              </a:ext>
            </a:extLst>
          </p:cNvPr>
          <p:cNvSpPr>
            <a:spLocks noGrp="1"/>
          </p:cNvSpPr>
          <p:nvPr>
            <p:ph type="sldNum" sz="quarter" idx="12"/>
          </p:nvPr>
        </p:nvSpPr>
        <p:spPr/>
        <p:txBody>
          <a:bodyPr/>
          <a:lstStyle/>
          <a:p>
            <a:fld id="{BA1F999C-72EA-4F85-ACEF-D0A7CF28C843}" type="slidenum">
              <a:rPr lang="en-GB" smtClean="0"/>
              <a:t>5</a:t>
            </a:fld>
            <a:endParaRPr lang="en-GB"/>
          </a:p>
        </p:txBody>
      </p:sp>
    </p:spTree>
    <p:extLst>
      <p:ext uri="{BB962C8B-B14F-4D97-AF65-F5344CB8AC3E}">
        <p14:creationId xmlns:p14="http://schemas.microsoft.com/office/powerpoint/2010/main" val="3870517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600"/>
            <a:ext cx="8382000" cy="5016757"/>
          </a:xfrm>
          <a:prstGeom prst="rect">
            <a:avLst/>
          </a:prstGeom>
          <a:noFill/>
        </p:spPr>
        <p:txBody>
          <a:bodyPr wrap="square" rtlCol="0">
            <a:spAutoFit/>
          </a:bodyPr>
          <a:lstStyle/>
          <a:p>
            <a:r>
              <a:rPr lang="en-GB" sz="3200" dirty="0"/>
              <a:t>For the first time we can turn to something that was written down to help us decide.  A Roman general called Julius Caesar had invaded Britain in 55BC and this what he said:</a:t>
            </a:r>
            <a:endParaRPr lang="en-GB" sz="3200" i="1" dirty="0"/>
          </a:p>
          <a:p>
            <a:endParaRPr lang="en-GB" sz="3200" i="1" dirty="0"/>
          </a:p>
          <a:p>
            <a:r>
              <a:rPr lang="en-GB" sz="3200" i="1" dirty="0"/>
              <a:t>“At the start of a battle the Britons charge around in their chariots throwing spears.  Then they jump down and fight.  By daily training they become so good that they can run along the chariot pole and stand on the yoke between the horses’ necks.”</a:t>
            </a:r>
          </a:p>
        </p:txBody>
      </p:sp>
      <p:sp>
        <p:nvSpPr>
          <p:cNvPr id="3" name="Foliennummernplatzhalter 2">
            <a:extLst>
              <a:ext uri="{FF2B5EF4-FFF2-40B4-BE49-F238E27FC236}">
                <a16:creationId xmlns:a16="http://schemas.microsoft.com/office/drawing/2014/main" id="{4B417361-FA23-4C7D-B8F8-D49A2A34C82B}"/>
              </a:ext>
            </a:extLst>
          </p:cNvPr>
          <p:cNvSpPr>
            <a:spLocks noGrp="1"/>
          </p:cNvSpPr>
          <p:nvPr>
            <p:ph type="sldNum" sz="quarter" idx="12"/>
          </p:nvPr>
        </p:nvSpPr>
        <p:spPr/>
        <p:txBody>
          <a:bodyPr/>
          <a:lstStyle/>
          <a:p>
            <a:fld id="{BA1F999C-72EA-4F85-ACEF-D0A7CF28C843}" type="slidenum">
              <a:rPr lang="en-GB" smtClean="0"/>
              <a:t>6</a:t>
            </a:fld>
            <a:endParaRPr lang="en-GB"/>
          </a:p>
        </p:txBody>
      </p:sp>
    </p:spTree>
    <p:extLst>
      <p:ext uri="{BB962C8B-B14F-4D97-AF65-F5344CB8AC3E}">
        <p14:creationId xmlns:p14="http://schemas.microsoft.com/office/powerpoint/2010/main" val="4229433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0"/>
            <a:ext cx="7721600" cy="5791200"/>
          </a:xfrm>
          <a:prstGeom prst="rect">
            <a:avLst/>
          </a:prstGeom>
        </p:spPr>
      </p:pic>
      <p:sp>
        <p:nvSpPr>
          <p:cNvPr id="3" name="TextBox 2"/>
          <p:cNvSpPr txBox="1"/>
          <p:nvPr/>
        </p:nvSpPr>
        <p:spPr>
          <a:xfrm>
            <a:off x="381000" y="5791200"/>
            <a:ext cx="8382000" cy="830997"/>
          </a:xfrm>
          <a:prstGeom prst="rect">
            <a:avLst/>
          </a:prstGeom>
          <a:noFill/>
        </p:spPr>
        <p:txBody>
          <a:bodyPr wrap="square" rtlCol="0">
            <a:spAutoFit/>
          </a:bodyPr>
          <a:lstStyle/>
          <a:p>
            <a:pPr algn="ctr"/>
            <a:r>
              <a:rPr lang="en-GB" sz="2400" dirty="0"/>
              <a:t>So we can reconstruct the cart as a chariot</a:t>
            </a:r>
          </a:p>
          <a:p>
            <a:pPr algn="ctr"/>
            <a:r>
              <a:rPr lang="en-GB" sz="2400" dirty="0"/>
              <a:t>that was buried with a warrior.</a:t>
            </a:r>
          </a:p>
        </p:txBody>
      </p:sp>
      <p:sp>
        <p:nvSpPr>
          <p:cNvPr id="5" name="Foliennummernplatzhalter 4">
            <a:extLst>
              <a:ext uri="{FF2B5EF4-FFF2-40B4-BE49-F238E27FC236}">
                <a16:creationId xmlns:a16="http://schemas.microsoft.com/office/drawing/2014/main" id="{57B48880-55AB-48C4-894B-5C3090629003}"/>
              </a:ext>
            </a:extLst>
          </p:cNvPr>
          <p:cNvSpPr>
            <a:spLocks noGrp="1"/>
          </p:cNvSpPr>
          <p:nvPr>
            <p:ph type="sldNum" sz="quarter" idx="12"/>
          </p:nvPr>
        </p:nvSpPr>
        <p:spPr/>
        <p:txBody>
          <a:bodyPr/>
          <a:lstStyle/>
          <a:p>
            <a:fld id="{BA1F999C-72EA-4F85-ACEF-D0A7CF28C843}" type="slidenum">
              <a:rPr lang="en-GB" smtClean="0"/>
              <a:t>7</a:t>
            </a:fld>
            <a:endParaRPr lang="en-GB"/>
          </a:p>
        </p:txBody>
      </p:sp>
    </p:spTree>
    <p:extLst>
      <p:ext uri="{BB962C8B-B14F-4D97-AF65-F5344CB8AC3E}">
        <p14:creationId xmlns:p14="http://schemas.microsoft.com/office/powerpoint/2010/main" val="27997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80" y="0"/>
            <a:ext cx="8028039" cy="5410200"/>
          </a:xfrm>
          <a:prstGeom prst="rect">
            <a:avLst/>
          </a:prstGeom>
        </p:spPr>
      </p:pic>
      <p:sp>
        <p:nvSpPr>
          <p:cNvPr id="3" name="TextBox 2"/>
          <p:cNvSpPr txBox="1"/>
          <p:nvPr/>
        </p:nvSpPr>
        <p:spPr>
          <a:xfrm>
            <a:off x="221951" y="5410200"/>
            <a:ext cx="8915400" cy="1200328"/>
          </a:xfrm>
          <a:prstGeom prst="rect">
            <a:avLst/>
          </a:prstGeom>
          <a:noFill/>
        </p:spPr>
        <p:txBody>
          <a:bodyPr wrap="square" rtlCol="0">
            <a:spAutoFit/>
          </a:bodyPr>
          <a:lstStyle/>
          <a:p>
            <a:pPr algn="ctr"/>
            <a:r>
              <a:rPr lang="en-GB" sz="2400" dirty="0"/>
              <a:t>Here is another reconstructed chariot  actually being used. It has been made with an open front because of something Julius Caesar said.  What was that?</a:t>
            </a:r>
          </a:p>
        </p:txBody>
      </p:sp>
      <p:sp>
        <p:nvSpPr>
          <p:cNvPr id="5" name="Foliennummernplatzhalter 4">
            <a:extLst>
              <a:ext uri="{FF2B5EF4-FFF2-40B4-BE49-F238E27FC236}">
                <a16:creationId xmlns:a16="http://schemas.microsoft.com/office/drawing/2014/main" id="{C6CDA904-2431-4109-82FB-5865FF082D8A}"/>
              </a:ext>
            </a:extLst>
          </p:cNvPr>
          <p:cNvSpPr>
            <a:spLocks noGrp="1"/>
          </p:cNvSpPr>
          <p:nvPr>
            <p:ph type="sldNum" sz="quarter" idx="12"/>
          </p:nvPr>
        </p:nvSpPr>
        <p:spPr/>
        <p:txBody>
          <a:bodyPr/>
          <a:lstStyle/>
          <a:p>
            <a:fld id="{BA1F999C-72EA-4F85-ACEF-D0A7CF28C843}" type="slidenum">
              <a:rPr lang="en-GB" smtClean="0"/>
              <a:t>8</a:t>
            </a:fld>
            <a:endParaRPr lang="en-GB" dirty="0"/>
          </a:p>
        </p:txBody>
      </p:sp>
    </p:spTree>
    <p:extLst>
      <p:ext uri="{BB962C8B-B14F-4D97-AF65-F5344CB8AC3E}">
        <p14:creationId xmlns:p14="http://schemas.microsoft.com/office/powerpoint/2010/main" val="2909936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118" r="13428"/>
          <a:stretch/>
        </p:blipFill>
        <p:spPr>
          <a:xfrm>
            <a:off x="381000" y="722922"/>
            <a:ext cx="3962401" cy="5394325"/>
          </a:xfrm>
          <a:prstGeom prst="rect">
            <a:avLst/>
          </a:prstGeom>
        </p:spPr>
      </p:pic>
      <p:sp>
        <p:nvSpPr>
          <p:cNvPr id="3" name="TextBox 2"/>
          <p:cNvSpPr txBox="1"/>
          <p:nvPr/>
        </p:nvSpPr>
        <p:spPr>
          <a:xfrm>
            <a:off x="304800" y="228600"/>
            <a:ext cx="6629400" cy="461665"/>
          </a:xfrm>
          <a:prstGeom prst="rect">
            <a:avLst/>
          </a:prstGeom>
          <a:noFill/>
        </p:spPr>
        <p:txBody>
          <a:bodyPr wrap="square" rtlCol="0">
            <a:spAutoFit/>
          </a:bodyPr>
          <a:lstStyle/>
          <a:p>
            <a:r>
              <a:rPr lang="en-GB" sz="2400" dirty="0"/>
              <a:t>It wasn’t only men who were buried in chariots.</a:t>
            </a:r>
          </a:p>
        </p:txBody>
      </p:sp>
      <p:sp>
        <p:nvSpPr>
          <p:cNvPr id="5" name="TextBox 4"/>
          <p:cNvSpPr txBox="1"/>
          <p:nvPr/>
        </p:nvSpPr>
        <p:spPr>
          <a:xfrm>
            <a:off x="4419600" y="1981200"/>
            <a:ext cx="4495799" cy="2677656"/>
          </a:xfrm>
          <a:prstGeom prst="rect">
            <a:avLst/>
          </a:prstGeom>
          <a:noFill/>
        </p:spPr>
        <p:txBody>
          <a:bodyPr wrap="square" rtlCol="0">
            <a:spAutoFit/>
          </a:bodyPr>
          <a:lstStyle/>
          <a:p>
            <a:r>
              <a:rPr lang="en-GB" sz="2400" dirty="0"/>
              <a:t>This is the reconstruction of the burial of a woman in a fine chariot. It had glistening bronze rings for the reins.  They were decorated with coral.  She was buried with a bronze mirror and a brooch. She must have been very important.</a:t>
            </a:r>
          </a:p>
        </p:txBody>
      </p:sp>
      <p:sp>
        <p:nvSpPr>
          <p:cNvPr id="6" name="TextBox 5"/>
          <p:cNvSpPr txBox="1"/>
          <p:nvPr/>
        </p:nvSpPr>
        <p:spPr>
          <a:xfrm>
            <a:off x="457200" y="6172200"/>
            <a:ext cx="7467600" cy="461665"/>
          </a:xfrm>
          <a:prstGeom prst="rect">
            <a:avLst/>
          </a:prstGeom>
          <a:noFill/>
        </p:spPr>
        <p:txBody>
          <a:bodyPr wrap="square" rtlCol="0">
            <a:spAutoFit/>
          </a:bodyPr>
          <a:lstStyle/>
          <a:p>
            <a:r>
              <a:rPr lang="en-GB" sz="2400" dirty="0"/>
              <a:t>Was she also a warrior or was this just her fine carriage?</a:t>
            </a:r>
          </a:p>
        </p:txBody>
      </p:sp>
      <p:sp>
        <p:nvSpPr>
          <p:cNvPr id="7" name="Foliennummernplatzhalter 6">
            <a:extLst>
              <a:ext uri="{FF2B5EF4-FFF2-40B4-BE49-F238E27FC236}">
                <a16:creationId xmlns:a16="http://schemas.microsoft.com/office/drawing/2014/main" id="{FAB6BDD4-471F-4ECD-81EB-9DD777A9864C}"/>
              </a:ext>
            </a:extLst>
          </p:cNvPr>
          <p:cNvSpPr>
            <a:spLocks noGrp="1"/>
          </p:cNvSpPr>
          <p:nvPr>
            <p:ph type="sldNum" sz="quarter" idx="12"/>
          </p:nvPr>
        </p:nvSpPr>
        <p:spPr/>
        <p:txBody>
          <a:bodyPr/>
          <a:lstStyle/>
          <a:p>
            <a:fld id="{BA1F999C-72EA-4F85-ACEF-D0A7CF28C843}" type="slidenum">
              <a:rPr lang="en-GB" smtClean="0"/>
              <a:t>9</a:t>
            </a:fld>
            <a:endParaRPr lang="en-GB"/>
          </a:p>
        </p:txBody>
      </p:sp>
    </p:spTree>
    <p:extLst>
      <p:ext uri="{BB962C8B-B14F-4D97-AF65-F5344CB8AC3E}">
        <p14:creationId xmlns:p14="http://schemas.microsoft.com/office/powerpoint/2010/main" val="3783270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756</Words>
  <Application>Microsoft Macintosh PowerPoint</Application>
  <PresentationFormat>On-screen Show (4:3)</PresentationFormat>
  <Paragraphs>71</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&amp; Roy</dc:creator>
  <cp:lastModifiedBy>Microsoft Office User</cp:lastModifiedBy>
  <cp:revision>54</cp:revision>
  <dcterms:created xsi:type="dcterms:W3CDTF">2016-10-11T19:52:19Z</dcterms:created>
  <dcterms:modified xsi:type="dcterms:W3CDTF">2019-10-06T11:40:48Z</dcterms:modified>
</cp:coreProperties>
</file>